
<file path=[Content_Types].xml><?xml version="1.0" encoding="utf-8"?>
<Types xmlns="http://schemas.openxmlformats.org/package/2006/content-types">
  <Default Extension="jpeg" ContentType="image/jpeg"/>
  <Default Extension="jpg" ContentType="image/jp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6" r:id="rId3"/>
  </p:sldMasterIdLst>
  <p:notesMasterIdLst>
    <p:notesMasterId r:id="rId14"/>
  </p:notesMasterIdLst>
  <p:sldIdLst>
    <p:sldId id="382" r:id="rId4"/>
    <p:sldId id="1041" r:id="rId5"/>
    <p:sldId id="1038" r:id="rId6"/>
    <p:sldId id="983" r:id="rId7"/>
    <p:sldId id="377" r:id="rId8"/>
    <p:sldId id="413" r:id="rId9"/>
    <p:sldId id="984" r:id="rId10"/>
    <p:sldId id="1039" r:id="rId11"/>
    <p:sldId id="412" r:id="rId12"/>
    <p:sldId id="104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ien-Ju Ho" initials="CH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78217"/>
  </p:normalViewPr>
  <p:slideViewPr>
    <p:cSldViewPr snapToGrid="0" snapToObjects="1">
      <p:cViewPr varScale="1">
        <p:scale>
          <a:sx n="85" d="100"/>
          <a:sy n="85" d="100"/>
        </p:scale>
        <p:origin x="21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image1.jp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D93BB2-0CF2-674C-A455-8A0DAB3DFFE0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1B5F32-EE00-0545-A6AA-EA024B23A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613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852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111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6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1B5F32-EE00-0545-A6AA-EA024B23A8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699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66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446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82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43227" y="598289"/>
            <a:ext cx="9705547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761587" y="3701356"/>
            <a:ext cx="10668825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8519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35298" y="2393156"/>
            <a:ext cx="9321403" cy="454420"/>
          </a:xfrm>
        </p:spPr>
        <p:txBody>
          <a:bodyPr lIns="0" tIns="0" rIns="0" bIns="0"/>
          <a:lstStyle>
            <a:lvl1pPr>
              <a:defRPr sz="2953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8229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2139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778996"/>
          </a:xfrm>
        </p:spPr>
        <p:txBody>
          <a:bodyPr lIns="0" tIns="0" rIns="0" bIns="0"/>
          <a:lstStyle>
            <a:lvl1pPr>
              <a:defRPr sz="5062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0608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195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30C29-07CE-5C45-ADF5-4E55A22C3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141F0-CBAE-9946-9493-E4BA52CCDF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E7C94-A3F3-B446-98B2-45AAA48D7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92D3B-1474-8C4D-AFFD-5E91D290F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EE5A8-607F-A041-B52A-093A00E29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08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4C51F-90BC-7C45-9EEE-49B0BDA2A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22735-050C-EE47-A6D2-2188FD858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9D414-8551-5647-830B-96D93761F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F427E-CDFF-234A-AE13-7231FB782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DEE31-7400-B448-B539-41CA289C9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148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909F3-6D5E-9245-84CD-8A3764A5A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47768-3AFE-CC4F-BB80-1DF09A7ED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60323-B7BD-CF45-8826-EB5B68322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18891-CB99-5342-81D3-7C7178025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B831A-BA96-0F48-86FE-BC9440E6F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18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8123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3CB83-A120-8D45-B4C9-214D2862E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01F9B-E8B2-F54C-A2D1-DE834AC6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EED66-0D24-C049-836C-C8194CE86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74BC1-FAC5-614F-B1EE-97AF538A5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28393D-9D37-D24E-A9F7-034E9549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CBBD4F-8CA6-9948-AE43-5C9BA4C51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103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2041-E405-E642-8F56-EA7169AFB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AAA49E-992E-934D-A958-D7A18762B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09AC3-F9BA-6448-B454-EA51862E3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3D2A3-A591-364D-8C96-ABBCF5E8C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F29CBD-9F07-094F-BE52-601079B495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DA17DB-295C-1642-8EB0-32545B703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C3794-6462-3541-84AF-BFA3EF342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05F87-5B94-8047-BF2E-B49BBEA82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1249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493EE-95CA-E248-B631-2C6D64CA8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DE0FC8-FC9F-604F-8DC5-0C7FBC1FF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BE9588-A8B9-E940-B7AB-E9883DCF2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D25A9-B9AE-FC43-B324-C63E99B3C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279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5174A-90F6-AF4F-9FC0-30CAFF9F9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B338A9-5CE6-094C-B90B-63B1686C6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4FCD0-B984-FF4D-9E7C-8CD40F858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111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2866E-F6F6-CF4C-BCB9-BCCADA2A5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4BDA2-A287-CA47-8C1E-DCDA75429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00034-615B-7A44-9EA8-25C96148D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6C90B-1908-3E46-9F03-6079DBF79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CBACB-DC1C-7247-B30F-1E3C907BD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6DA20-D498-E94E-BF80-7772EE6C3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971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AFD01-863B-D042-9A94-E409D2FB8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CBFBE0-3B89-E549-8FED-BFADAD4F0E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A4E17A-035E-004A-878B-764ABC317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8FA9F-6AC3-9D41-969B-D6BEA1F64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63734-3037-D349-AE0B-75ABBC258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0E9E43-FE90-0D44-8348-BE5DF007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12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78E36-892C-EF45-AF7D-1D61626FB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24CB2B-12A6-BC45-965C-9A99F8CB2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DBE10-00E1-4F45-9C92-7EA55FF7E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0DFE8-A5D1-3747-9403-4DFAF23F9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BAB40-6C51-2948-850C-43E6FEF05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45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C57E67-C635-0749-8FE4-5340176E33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57282B-A6AF-2D4A-A7BA-C41F1B7F1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56BC2-C57E-D84D-BC8E-C24FF147F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13758-D16A-E64B-BA4F-99E2E4DB4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11BED-48C9-8444-BC80-7485DA756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88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48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80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64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35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37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85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19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E38F9-AF6C-4941-9980-A5BFFCFC0FDD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6B6B4-6C0C-C944-A532-B1A0D5C67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70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266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348" y="598289"/>
            <a:ext cx="6521303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35298" y="2393156"/>
            <a:ext cx="9321403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82019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21457">
        <a:defRPr>
          <a:latin typeface="+mn-lt"/>
          <a:ea typeface="+mn-ea"/>
          <a:cs typeface="+mn-cs"/>
        </a:defRPr>
      </a:lvl2pPr>
      <a:lvl3pPr marL="642915">
        <a:defRPr>
          <a:latin typeface="+mn-lt"/>
          <a:ea typeface="+mn-ea"/>
          <a:cs typeface="+mn-cs"/>
        </a:defRPr>
      </a:lvl3pPr>
      <a:lvl4pPr marL="964372">
        <a:defRPr>
          <a:latin typeface="+mn-lt"/>
          <a:ea typeface="+mn-ea"/>
          <a:cs typeface="+mn-cs"/>
        </a:defRPr>
      </a:lvl4pPr>
      <a:lvl5pPr marL="1285829">
        <a:defRPr>
          <a:latin typeface="+mn-lt"/>
          <a:ea typeface="+mn-ea"/>
          <a:cs typeface="+mn-cs"/>
        </a:defRPr>
      </a:lvl5pPr>
      <a:lvl6pPr marL="1607287">
        <a:defRPr>
          <a:latin typeface="+mn-lt"/>
          <a:ea typeface="+mn-ea"/>
          <a:cs typeface="+mn-cs"/>
        </a:defRPr>
      </a:lvl6pPr>
      <a:lvl7pPr marL="1928744">
        <a:defRPr>
          <a:latin typeface="+mn-lt"/>
          <a:ea typeface="+mn-ea"/>
          <a:cs typeface="+mn-cs"/>
        </a:defRPr>
      </a:lvl7pPr>
      <a:lvl8pPr marL="2250201">
        <a:defRPr>
          <a:latin typeface="+mn-lt"/>
          <a:ea typeface="+mn-ea"/>
          <a:cs typeface="+mn-cs"/>
        </a:defRPr>
      </a:lvl8pPr>
      <a:lvl9pPr marL="2571659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21457">
        <a:defRPr>
          <a:latin typeface="+mn-lt"/>
          <a:ea typeface="+mn-ea"/>
          <a:cs typeface="+mn-cs"/>
        </a:defRPr>
      </a:lvl2pPr>
      <a:lvl3pPr marL="642915">
        <a:defRPr>
          <a:latin typeface="+mn-lt"/>
          <a:ea typeface="+mn-ea"/>
          <a:cs typeface="+mn-cs"/>
        </a:defRPr>
      </a:lvl3pPr>
      <a:lvl4pPr marL="964372">
        <a:defRPr>
          <a:latin typeface="+mn-lt"/>
          <a:ea typeface="+mn-ea"/>
          <a:cs typeface="+mn-cs"/>
        </a:defRPr>
      </a:lvl4pPr>
      <a:lvl5pPr marL="1285829">
        <a:defRPr>
          <a:latin typeface="+mn-lt"/>
          <a:ea typeface="+mn-ea"/>
          <a:cs typeface="+mn-cs"/>
        </a:defRPr>
      </a:lvl5pPr>
      <a:lvl6pPr marL="1607287">
        <a:defRPr>
          <a:latin typeface="+mn-lt"/>
          <a:ea typeface="+mn-ea"/>
          <a:cs typeface="+mn-cs"/>
        </a:defRPr>
      </a:lvl6pPr>
      <a:lvl7pPr marL="1928744">
        <a:defRPr>
          <a:latin typeface="+mn-lt"/>
          <a:ea typeface="+mn-ea"/>
          <a:cs typeface="+mn-cs"/>
        </a:defRPr>
      </a:lvl7pPr>
      <a:lvl8pPr marL="2250201">
        <a:defRPr>
          <a:latin typeface="+mn-lt"/>
          <a:ea typeface="+mn-ea"/>
          <a:cs typeface="+mn-cs"/>
        </a:defRPr>
      </a:lvl8pPr>
      <a:lvl9pPr marL="2571659">
        <a:defRPr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F1EC47-D99F-0047-967F-C5943E4D4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75158-7F36-2743-A7AA-447168486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8E0F3-9D94-034E-8E49-DF9FFF2C87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7A0CB-6707-F448-AC12-E69D65832441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63CB5-1D63-1C43-8E1D-39AD17DD61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12A63-9E81-654F-BB67-863966745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D2D49-02CB-D048-BE30-ACB42EFF04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6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aai.org/Publications/Templates/AuthorKit20.zi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mlr.org/papers/v18/17-234.html" TargetMode="External"/><Relationship Id="rId4" Type="http://schemas.openxmlformats.org/officeDocument/2006/relationships/hyperlink" Target="https://nips.cc/Conferences/2019/PaperInformation/StyleFile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Logistics: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8684"/>
          </a:xfrm>
        </p:spPr>
        <p:txBody>
          <a:bodyPr>
            <a:normAutofit/>
          </a:bodyPr>
          <a:lstStyle/>
          <a:p>
            <a:r>
              <a:rPr lang="en-US" dirty="0"/>
              <a:t>Project presentation (next week in lectures)</a:t>
            </a:r>
          </a:p>
          <a:p>
            <a:pPr lvl="1"/>
            <a:r>
              <a:rPr lang="en-US" dirty="0"/>
              <a:t>Everyone is expected to attend both lectures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10 minutes </a:t>
            </a:r>
            <a:r>
              <a:rPr lang="en-US" dirty="0"/>
              <a:t>for presentation +  1~2 minutes for QA and transition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BA3B7B5-CFC5-C747-A9EA-D86596E490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749432"/>
              </p:ext>
            </p:extLst>
          </p:nvPr>
        </p:nvGraphicFramePr>
        <p:xfrm>
          <a:off x="1547630" y="3201035"/>
          <a:ext cx="8171136" cy="3291840"/>
        </p:xfrm>
        <a:graphic>
          <a:graphicData uri="http://schemas.openxmlformats.org/drawingml/2006/table">
            <a:tbl>
              <a:tblPr firstCol="1">
                <a:tableStyleId>{073A0DAA-6AF3-43AB-8588-CEC1D06C72B9}</a:tableStyleId>
              </a:tblPr>
              <a:tblGrid>
                <a:gridCol w="1391513">
                  <a:extLst>
                    <a:ext uri="{9D8B030D-6E8A-4147-A177-3AD203B41FA5}">
                      <a16:colId xmlns:a16="http://schemas.microsoft.com/office/drawing/2014/main" val="4143223825"/>
                    </a:ext>
                  </a:extLst>
                </a:gridCol>
                <a:gridCol w="6779623">
                  <a:extLst>
                    <a:ext uri="{9D8B030D-6E8A-4147-A177-3AD203B41FA5}">
                      <a16:colId xmlns:a16="http://schemas.microsoft.com/office/drawing/2014/main" val="166814466"/>
                    </a:ext>
                  </a:extLst>
                </a:gridCol>
              </a:tblGrid>
              <a:tr h="203200">
                <a:tc row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Dec 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Charles, Riwen, Dhruva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59430039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Yangchen, Helen, Tee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801083866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Vishesh, Jake, Isabelle, Robert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73739499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Max, Nurzhan, Bradley, Sam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55612320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Aditya, Connor, Calvin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08103987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Pratyay, Katherine, Julia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888392129"/>
                  </a:ext>
                </a:extLst>
              </a:tr>
              <a:tr h="203200">
                <a:tc rowSpan="6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Dec 9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Bill, Chengcheng, Becky, Dian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793139243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Ethan W., Alexander, Henry, Ryan L.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890117922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Tushar, Ethan A., Alex E.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92117438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Ryan M., Daniel, Ivan, Jennifer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768633663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Will, Tatsuro, Saumik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647638594"/>
                  </a:ext>
                </a:extLst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err="1">
                          <a:effectLst/>
                        </a:rPr>
                        <a:t>Xiaohan</a:t>
                      </a:r>
                      <a:r>
                        <a:rPr lang="en-US" sz="1800" dirty="0">
                          <a:effectLst/>
                        </a:rPr>
                        <a:t> (Rocky), </a:t>
                      </a:r>
                      <a:r>
                        <a:rPr lang="en-US" sz="1800" dirty="0" err="1">
                          <a:effectLst/>
                        </a:rPr>
                        <a:t>Ziyan</a:t>
                      </a:r>
                      <a:r>
                        <a:rPr lang="en-US" sz="1800" dirty="0">
                          <a:effectLst/>
                        </a:rPr>
                        <a:t> (Jenny), Nicholas, Alex S.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PMingLiU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001777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16625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EFB46-F140-8B40-8C04-89A0444E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Human-Centered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F6D47-F4AD-E541-A32D-FA4AD6E8F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>
                <a:solidFill>
                  <a:schemeClr val="accent1"/>
                </a:solidFill>
              </a:rPr>
              <a:t>Human-in-the-Loop</a:t>
            </a:r>
            <a:r>
              <a:rPr lang="en-US" dirty="0"/>
              <a:t> to </a:t>
            </a:r>
            <a:r>
              <a:rPr lang="en-US" dirty="0">
                <a:solidFill>
                  <a:schemeClr val="accent2"/>
                </a:solidFill>
              </a:rPr>
              <a:t>Machine-in-the-Loop</a:t>
            </a:r>
          </a:p>
          <a:p>
            <a:endParaRPr lang="en-US" dirty="0"/>
          </a:p>
          <a:p>
            <a:r>
              <a:rPr lang="en-US" dirty="0"/>
              <a:t>Human-in-the-loop</a:t>
            </a:r>
          </a:p>
          <a:p>
            <a:pPr lvl="1"/>
            <a:r>
              <a:rPr lang="en-US" dirty="0"/>
              <a:t>Modeling human behavior in computation</a:t>
            </a:r>
          </a:p>
          <a:p>
            <a:pPr lvl="1"/>
            <a:r>
              <a:rPr lang="en-US" dirty="0"/>
              <a:t>Design AI/ML that account for human behavior</a:t>
            </a:r>
          </a:p>
          <a:p>
            <a:pPr lvl="1"/>
            <a:endParaRPr lang="en-US" dirty="0"/>
          </a:p>
          <a:p>
            <a:r>
              <a:rPr lang="en-US" dirty="0"/>
              <a:t>Machine-in-the-loop</a:t>
            </a:r>
          </a:p>
          <a:p>
            <a:pPr lvl="1"/>
            <a:r>
              <a:rPr lang="en-US" dirty="0"/>
              <a:t>Model how humans model AI (this lecture)</a:t>
            </a:r>
          </a:p>
          <a:p>
            <a:pPr lvl="1"/>
            <a:r>
              <a:rPr lang="en-US" dirty="0"/>
              <a:t>Design AI/ML that account for humans’ mental models (next lecture)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9C3600-A32C-6346-B298-79CAEC12476F}"/>
              </a:ext>
            </a:extLst>
          </p:cNvPr>
          <p:cNvSpPr txBox="1"/>
          <p:nvPr/>
        </p:nvSpPr>
        <p:spPr>
          <a:xfrm>
            <a:off x="418781" y="6488668"/>
            <a:ext cx="117732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medium.com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/@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ChenhaoTan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/human-centered-machine-learning-a-machine-in-the-loop-approach-ed024db34fe7</a:t>
            </a:r>
          </a:p>
        </p:txBody>
      </p:sp>
    </p:spTree>
    <p:extLst>
      <p:ext uri="{BB962C8B-B14F-4D97-AF65-F5344CB8AC3E}">
        <p14:creationId xmlns:p14="http://schemas.microsoft.com/office/powerpoint/2010/main" val="1603388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Logistics: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8886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Project reports</a:t>
            </a:r>
          </a:p>
          <a:p>
            <a:pPr lvl="1"/>
            <a:r>
              <a:rPr lang="en-US" dirty="0"/>
              <a:t>Due: </a:t>
            </a:r>
            <a:r>
              <a:rPr lang="en-US" dirty="0">
                <a:solidFill>
                  <a:schemeClr val="accent1"/>
                </a:solidFill>
              </a:rPr>
              <a:t>Dec 12 </a:t>
            </a:r>
            <a:r>
              <a:rPr lang="en-US" dirty="0"/>
              <a:t>(no late submissions)</a:t>
            </a:r>
          </a:p>
          <a:p>
            <a:pPr lvl="1"/>
            <a:r>
              <a:rPr lang="en-US" dirty="0"/>
              <a:t>Up to 6 pages (plus unlimited number of pages for only references/citations)</a:t>
            </a:r>
          </a:p>
          <a:p>
            <a:pPr lvl="1"/>
            <a:r>
              <a:rPr lang="en-US" dirty="0"/>
              <a:t>No strict format requirements</a:t>
            </a:r>
          </a:p>
          <a:p>
            <a:pPr lvl="2"/>
            <a:r>
              <a:rPr lang="en-US" dirty="0"/>
              <a:t>You are encouraged to use standard templates, such as </a:t>
            </a:r>
            <a:r>
              <a:rPr lang="en-US" dirty="0">
                <a:hlinkClick r:id="rId3"/>
              </a:rPr>
              <a:t>AAAI</a:t>
            </a:r>
            <a:r>
              <a:rPr lang="en-US" dirty="0"/>
              <a:t> format or </a:t>
            </a:r>
            <a:r>
              <a:rPr lang="en-US" dirty="0">
                <a:hlinkClick r:id="rId4"/>
              </a:rPr>
              <a:t>NeurIPS</a:t>
            </a:r>
            <a:r>
              <a:rPr lang="en-US" dirty="0"/>
              <a:t> format</a:t>
            </a:r>
          </a:p>
          <a:p>
            <a:pPr lvl="2"/>
            <a:endParaRPr lang="en-US" sz="400" dirty="0"/>
          </a:p>
          <a:p>
            <a:pPr lvl="1"/>
            <a:r>
              <a:rPr lang="en-US" dirty="0"/>
              <a:t>For research projects</a:t>
            </a:r>
          </a:p>
          <a:p>
            <a:pPr lvl="2"/>
            <a:r>
              <a:rPr lang="en-US" dirty="0"/>
              <a:t>Your report should be structured in a way</a:t>
            </a:r>
            <a:r>
              <a:rPr lang="en-US" dirty="0">
                <a:solidFill>
                  <a:schemeClr val="accent2"/>
                </a:solidFill>
              </a:rPr>
              <a:t> similar to the research papers </a:t>
            </a:r>
            <a:r>
              <a:rPr lang="en-US" dirty="0"/>
              <a:t>we have read throughout the semester. (e.g., include introduction, related work, research problem or formulation, your proposed approach, results, conclusions).</a:t>
            </a:r>
          </a:p>
          <a:p>
            <a:pPr lvl="2"/>
            <a:endParaRPr lang="en-US" sz="400" dirty="0"/>
          </a:p>
          <a:p>
            <a:pPr lvl="1"/>
            <a:r>
              <a:rPr lang="en-US" dirty="0"/>
              <a:t>For literature surveys</a:t>
            </a:r>
          </a:p>
          <a:p>
            <a:pPr lvl="2"/>
            <a:r>
              <a:rPr lang="en-US" dirty="0"/>
              <a:t>Do not summarize papers one by one. </a:t>
            </a:r>
            <a:br>
              <a:rPr lang="en-US" dirty="0"/>
            </a:br>
            <a:r>
              <a:rPr lang="en-US" dirty="0"/>
              <a:t>Find a theme, categorize papers, and put them in context. </a:t>
            </a:r>
          </a:p>
          <a:p>
            <a:pPr lvl="2"/>
            <a:r>
              <a:rPr lang="en-US" dirty="0"/>
              <a:t>Example: </a:t>
            </a:r>
            <a:r>
              <a:rPr lang="en-US" dirty="0">
                <a:hlinkClick r:id="rId5"/>
              </a:rPr>
              <a:t>Making Better Use of the Crowd: How Crowdsourcing Can Advance Machine Learning Research</a:t>
            </a:r>
            <a:r>
              <a:rPr lang="en-US" dirty="0"/>
              <a:t>. Vaughan. JMLR 2018. 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723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E4B44-08B2-6C4E-802A-185C9166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4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DCFF4-FE41-FD43-ADD6-66AC9DEBE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tomorrow</a:t>
            </a:r>
          </a:p>
          <a:p>
            <a:pPr lvl="1"/>
            <a:r>
              <a:rPr lang="en-US" dirty="0"/>
              <a:t>Check your late-day usages if you plan to use them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Check the list of talks on Piazza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020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7A981-14B9-FC4A-9DAD-60E33A26D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Peer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50468-4085-F34D-8F4D-CEE16C762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submit the peer review </a:t>
            </a:r>
            <a:r>
              <a:rPr lang="en-US" dirty="0">
                <a:solidFill>
                  <a:schemeClr val="accent1"/>
                </a:solidFill>
              </a:rPr>
              <a:t>by 6pm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524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6400" y="2447202"/>
            <a:ext cx="11409680" cy="2387600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Lecture 23</a:t>
            </a:r>
            <a:br>
              <a:rPr lang="en-US" sz="4000" dirty="0"/>
            </a:br>
            <a:r>
              <a:rPr lang="en-US" sz="4000" dirty="0"/>
              <a:t>AI-Assisted Decision Making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06400" y="5280916"/>
            <a:ext cx="11528236" cy="1149259"/>
          </a:xfrm>
        </p:spPr>
        <p:txBody>
          <a:bodyPr>
            <a:normAutofit/>
          </a:bodyPr>
          <a:lstStyle/>
          <a:p>
            <a:endParaRPr lang="en-US" dirty="0"/>
          </a:p>
          <a:p>
            <a:pPr algn="l"/>
            <a:r>
              <a:rPr lang="en-US" sz="3600" dirty="0">
                <a:latin typeface="+mj-lt"/>
              </a:rPr>
              <a:t>Instructor: </a:t>
            </a:r>
            <a:r>
              <a:rPr lang="en-US" sz="3600" dirty="0" err="1">
                <a:latin typeface="+mj-lt"/>
              </a:rPr>
              <a:t>Chien</a:t>
            </a:r>
            <a:r>
              <a:rPr lang="en-US" sz="3600" dirty="0">
                <a:latin typeface="+mj-lt"/>
              </a:rPr>
              <a:t>-Ju (CJ) Ho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D91B066-90C6-2F45-8B0E-748858ECABC4}"/>
              </a:ext>
            </a:extLst>
          </p:cNvPr>
          <p:cNvSpPr txBox="1">
            <a:spLocks/>
          </p:cNvSpPr>
          <p:nvPr/>
        </p:nvSpPr>
        <p:spPr>
          <a:xfrm>
            <a:off x="465678" y="4497753"/>
            <a:ext cx="11409680" cy="67409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1541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EC60B-1B6E-7D42-9A57-B2E6B0219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Interactions between Human and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EBCFE-D5A8-4F45-A88E-0C613ACF4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AI learns from humans</a:t>
            </a:r>
          </a:p>
          <a:p>
            <a:pPr lvl="1"/>
            <a:r>
              <a:rPr lang="en-US" dirty="0"/>
              <a:t>Label aggregation</a:t>
            </a:r>
          </a:p>
          <a:p>
            <a:pPr lvl="1"/>
            <a:r>
              <a:rPr lang="en-US" dirty="0"/>
              <a:t>Incentive design</a:t>
            </a:r>
          </a:p>
          <a:p>
            <a:pPr lvl="1"/>
            <a:r>
              <a:rPr lang="en-US" dirty="0"/>
              <a:t>Biases input</a:t>
            </a:r>
          </a:p>
          <a:p>
            <a:pPr lvl="1"/>
            <a:endParaRPr lang="en-US" dirty="0"/>
          </a:p>
          <a:p>
            <a:r>
              <a:rPr lang="en-US" dirty="0"/>
              <a:t>How AI impacts humans</a:t>
            </a:r>
          </a:p>
          <a:p>
            <a:pPr lvl="1"/>
            <a:r>
              <a:rPr lang="en-US" dirty="0"/>
              <a:t>Fairness</a:t>
            </a:r>
          </a:p>
          <a:p>
            <a:pPr lvl="1"/>
            <a:r>
              <a:rPr lang="en-US" dirty="0"/>
              <a:t>Transparency / </a:t>
            </a:r>
            <a:r>
              <a:rPr lang="en-US" dirty="0" err="1"/>
              <a:t>Explainability</a:t>
            </a:r>
            <a:endParaRPr lang="en-US" dirty="0"/>
          </a:p>
          <a:p>
            <a:pPr lvl="1"/>
            <a:r>
              <a:rPr lang="en-US" dirty="0"/>
              <a:t>Strategic manipulation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1FE56D-07E5-D94A-A564-C46B44BA5D19}"/>
              </a:ext>
            </a:extLst>
          </p:cNvPr>
          <p:cNvSpPr/>
          <p:nvPr/>
        </p:nvSpPr>
        <p:spPr>
          <a:xfrm>
            <a:off x="6965077" y="1825625"/>
            <a:ext cx="2747581" cy="1318303"/>
          </a:xfrm>
          <a:prstGeom prst="ellipse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ML/AI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0ADC69C-D28D-E448-BA9B-C6F38CEDFA70}"/>
              </a:ext>
            </a:extLst>
          </p:cNvPr>
          <p:cNvSpPr/>
          <p:nvPr/>
        </p:nvSpPr>
        <p:spPr>
          <a:xfrm>
            <a:off x="6965078" y="4664005"/>
            <a:ext cx="2747581" cy="1340193"/>
          </a:xfrm>
          <a:prstGeom prst="ellipse">
            <a:avLst/>
          </a:prstGeom>
          <a:solidFill>
            <a:srgbClr val="FFFB99">
              <a:alpha val="50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Human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Curved Right Arrow 5">
            <a:extLst>
              <a:ext uri="{FF2B5EF4-FFF2-40B4-BE49-F238E27FC236}">
                <a16:creationId xmlns:a16="http://schemas.microsoft.com/office/drawing/2014/main" id="{42AF16D0-9025-B94A-8D5A-9EA934ABF01B}"/>
              </a:ext>
            </a:extLst>
          </p:cNvPr>
          <p:cNvSpPr/>
          <p:nvPr/>
        </p:nvSpPr>
        <p:spPr>
          <a:xfrm flipH="1">
            <a:off x="8651903" y="3211396"/>
            <a:ext cx="626534" cy="1385140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urved Right Arrow 6">
            <a:extLst>
              <a:ext uri="{FF2B5EF4-FFF2-40B4-BE49-F238E27FC236}">
                <a16:creationId xmlns:a16="http://schemas.microsoft.com/office/drawing/2014/main" id="{2A0DE7A9-5BD3-F540-9A76-00D2E9344A1A}"/>
              </a:ext>
            </a:extLst>
          </p:cNvPr>
          <p:cNvSpPr/>
          <p:nvPr/>
        </p:nvSpPr>
        <p:spPr>
          <a:xfrm rot="10800000" flipH="1">
            <a:off x="7548324" y="3180160"/>
            <a:ext cx="626534" cy="1385140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4042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What </a:t>
            </a:r>
            <a:r>
              <a:rPr lang="en-US" dirty="0">
                <a:solidFill>
                  <a:schemeClr val="accent1"/>
                </a:solidFill>
              </a:rPr>
              <a:t>Can</a:t>
            </a:r>
            <a:r>
              <a:rPr lang="en-US" dirty="0"/>
              <a:t> AI Do =&gt; What </a:t>
            </a:r>
            <a:r>
              <a:rPr lang="en-US" dirty="0">
                <a:solidFill>
                  <a:schemeClr val="accent1"/>
                </a:solidFill>
              </a:rPr>
              <a:t>Should</a:t>
            </a:r>
            <a:r>
              <a:rPr lang="en-US" dirty="0"/>
              <a:t> AI do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2820C8F-4748-A64F-BABB-3CFEB76FE44D}"/>
              </a:ext>
            </a:extLst>
          </p:cNvPr>
          <p:cNvGrpSpPr/>
          <p:nvPr/>
        </p:nvGrpSpPr>
        <p:grpSpPr>
          <a:xfrm>
            <a:off x="2890709" y="1201333"/>
            <a:ext cx="5796091" cy="5016587"/>
            <a:chOff x="2890709" y="1201333"/>
            <a:chExt cx="6410582" cy="565666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5F6B854-3D02-CE47-8ED4-19791EF41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0709" y="1201333"/>
              <a:ext cx="6410582" cy="5656667"/>
            </a:xfrm>
            <a:prstGeom prst="rect">
              <a:avLst/>
            </a:prstGeom>
          </p:spPr>
        </p:pic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5D20B6F8-2C6A-AC40-9C0E-0E2EB61F793E}"/>
                </a:ext>
              </a:extLst>
            </p:cNvPr>
            <p:cNvSpPr/>
            <p:nvPr/>
          </p:nvSpPr>
          <p:spPr>
            <a:xfrm>
              <a:off x="3642610" y="1888761"/>
              <a:ext cx="1813810" cy="118422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8B6D0DA1-ED0B-7442-97B6-6826962A1B18}"/>
                </a:ext>
              </a:extLst>
            </p:cNvPr>
            <p:cNvSpPr/>
            <p:nvPr/>
          </p:nvSpPr>
          <p:spPr>
            <a:xfrm>
              <a:off x="3642610" y="4472444"/>
              <a:ext cx="1813810" cy="118422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B451E2CA-D5F3-5B47-A38A-4DCC12CAC2C4}"/>
                </a:ext>
              </a:extLst>
            </p:cNvPr>
            <p:cNvSpPr/>
            <p:nvPr/>
          </p:nvSpPr>
          <p:spPr>
            <a:xfrm>
              <a:off x="6228306" y="2101122"/>
              <a:ext cx="2057453" cy="154148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69B3C008-F95E-7045-B8EC-4E705536A666}"/>
                </a:ext>
              </a:extLst>
            </p:cNvPr>
            <p:cNvSpPr/>
            <p:nvPr/>
          </p:nvSpPr>
          <p:spPr>
            <a:xfrm>
              <a:off x="6275777" y="4418170"/>
              <a:ext cx="2253626" cy="154148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861CA08-83B7-F643-A279-75E93F61E9DE}"/>
              </a:ext>
            </a:extLst>
          </p:cNvPr>
          <p:cNvSpPr txBox="1"/>
          <p:nvPr/>
        </p:nvSpPr>
        <p:spPr>
          <a:xfrm>
            <a:off x="418781" y="6488668"/>
            <a:ext cx="117732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medium.com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/@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ChenhaoTan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/human-centered-machine-learning-a-machine-in-the-loop-approach-ed024db34fe7</a:t>
            </a:r>
          </a:p>
        </p:txBody>
      </p:sp>
    </p:spTree>
    <p:extLst>
      <p:ext uri="{BB962C8B-B14F-4D97-AF65-F5344CB8AC3E}">
        <p14:creationId xmlns:p14="http://schemas.microsoft.com/office/powerpoint/2010/main" val="82980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What </a:t>
            </a:r>
            <a:r>
              <a:rPr lang="en-US" dirty="0">
                <a:solidFill>
                  <a:schemeClr val="accent1"/>
                </a:solidFill>
              </a:rPr>
              <a:t>Can</a:t>
            </a:r>
            <a:r>
              <a:rPr lang="en-US" dirty="0"/>
              <a:t> AI Do =&gt; What </a:t>
            </a:r>
            <a:r>
              <a:rPr lang="en-US" dirty="0">
                <a:solidFill>
                  <a:schemeClr val="accent1"/>
                </a:solidFill>
              </a:rPr>
              <a:t>Should</a:t>
            </a:r>
            <a:r>
              <a:rPr lang="en-US" dirty="0"/>
              <a:t> AI do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F6B854-3D02-CE47-8ED4-19791EF41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709" y="1201333"/>
            <a:ext cx="5796091" cy="50165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61CA08-83B7-F643-A279-75E93F61E9DE}"/>
              </a:ext>
            </a:extLst>
          </p:cNvPr>
          <p:cNvSpPr txBox="1"/>
          <p:nvPr/>
        </p:nvSpPr>
        <p:spPr>
          <a:xfrm>
            <a:off x="418781" y="6488668"/>
            <a:ext cx="117732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medium.com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/@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ChenhaoTan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/human-centered-machine-learning-a-machine-in-the-loop-approach-ed024db34fe7</a:t>
            </a:r>
          </a:p>
        </p:txBody>
      </p:sp>
    </p:spTree>
    <p:extLst>
      <p:ext uri="{BB962C8B-B14F-4D97-AF65-F5344CB8AC3E}">
        <p14:creationId xmlns:p14="http://schemas.microsoft.com/office/powerpoint/2010/main" val="506274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EFB46-F140-8B40-8C04-89A0444E1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Human-Centered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F6D47-F4AD-E541-A32D-FA4AD6E8F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>
                <a:solidFill>
                  <a:schemeClr val="accent1"/>
                </a:solidFill>
              </a:rPr>
              <a:t>Human-in-the-Loop</a:t>
            </a:r>
            <a:r>
              <a:rPr lang="en-US" dirty="0"/>
              <a:t> to </a:t>
            </a:r>
            <a:r>
              <a:rPr lang="en-US" dirty="0">
                <a:solidFill>
                  <a:schemeClr val="accent2"/>
                </a:solidFill>
              </a:rPr>
              <a:t>Machine-in-the-Loop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04C00F-3C8E-EE4D-BEC1-4EC3B8D63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922" y="3215581"/>
            <a:ext cx="5313336" cy="23457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8B67D8-6F51-3648-AA36-FB21031FEF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684" y="3056237"/>
            <a:ext cx="5174683" cy="25051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9C3600-A32C-6346-B298-79CAEC12476F}"/>
              </a:ext>
            </a:extLst>
          </p:cNvPr>
          <p:cNvSpPr txBox="1"/>
          <p:nvPr/>
        </p:nvSpPr>
        <p:spPr>
          <a:xfrm>
            <a:off x="418781" y="6488668"/>
            <a:ext cx="117732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medium.com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/@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ChenhaoTan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/human-centered-machine-learning-a-machine-in-the-loop-approach-ed024db34fe7</a:t>
            </a:r>
          </a:p>
        </p:txBody>
      </p:sp>
    </p:spTree>
    <p:extLst>
      <p:ext uri="{BB962C8B-B14F-4D97-AF65-F5344CB8AC3E}">
        <p14:creationId xmlns:p14="http://schemas.microsoft.com/office/powerpoint/2010/main" val="111000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42034</TotalTime>
  <Words>447</Words>
  <Application>Microsoft Macintosh PowerPoint</Application>
  <PresentationFormat>Widescreen</PresentationFormat>
  <Paragraphs>75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1_Office Theme</vt:lpstr>
      <vt:lpstr>Custom Design</vt:lpstr>
      <vt:lpstr>Logistics: Project</vt:lpstr>
      <vt:lpstr>Logistics: Project</vt:lpstr>
      <vt:lpstr>Assignment 4 </vt:lpstr>
      <vt:lpstr>Peer Review</vt:lpstr>
      <vt:lpstr>Lecture 23 AI-Assisted Decision Making</vt:lpstr>
      <vt:lpstr>Interactions between Human and AI</vt:lpstr>
      <vt:lpstr>What Can AI Do =&gt; What Should AI do</vt:lpstr>
      <vt:lpstr>What Can AI Do =&gt; What Should AI do</vt:lpstr>
      <vt:lpstr>Human-Centered Machine Learning</vt:lpstr>
      <vt:lpstr>Human-Centered Machine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417T Introduction to Machine Learning</dc:title>
  <dc:creator>Ho, Chien-Ju</dc:creator>
  <cp:lastModifiedBy>Ho, Chien-Ju</cp:lastModifiedBy>
  <cp:revision>4950</cp:revision>
  <cp:lastPrinted>2019-11-04T21:16:07Z</cp:lastPrinted>
  <dcterms:created xsi:type="dcterms:W3CDTF">2017-08-24T15:35:37Z</dcterms:created>
  <dcterms:modified xsi:type="dcterms:W3CDTF">2021-11-30T21:23:10Z</dcterms:modified>
</cp:coreProperties>
</file>

<file path=docProps/thumbnail.jpeg>
</file>